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4"/>
  </p:notesMasterIdLst>
  <p:sldIdLst>
    <p:sldId id="260" r:id="rId2"/>
    <p:sldId id="259" r:id="rId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63" autoAdjust="0"/>
  </p:normalViewPr>
  <p:slideViewPr>
    <p:cSldViewPr>
      <p:cViewPr>
        <p:scale>
          <a:sx n="72" d="100"/>
          <a:sy n="72" d="100"/>
        </p:scale>
        <p:origin x="-1114" y="22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865"/>
          </a:xfrm>
          <a:prstGeom prst="rect">
            <a:avLst/>
          </a:prstGeom>
        </p:spPr>
        <p:txBody>
          <a:bodyPr vert="horz" lIns="93233" tIns="46616" rIns="93233" bIns="46616" rtlCol="0"/>
          <a:lstStyle>
            <a:lvl1pPr algn="l">
              <a:defRPr sz="1200"/>
            </a:lvl1pPr>
          </a:lstStyle>
          <a:p>
            <a:endParaRPr lang="en-US"/>
          </a:p>
        </p:txBody>
      </p:sp>
      <p:sp>
        <p:nvSpPr>
          <p:cNvPr id="3" name="Date Placeholder 2"/>
          <p:cNvSpPr>
            <a:spLocks noGrp="1"/>
          </p:cNvSpPr>
          <p:nvPr>
            <p:ph type="dt" idx="1"/>
          </p:nvPr>
        </p:nvSpPr>
        <p:spPr>
          <a:xfrm>
            <a:off x="4023093" y="0"/>
            <a:ext cx="3077739" cy="468865"/>
          </a:xfrm>
          <a:prstGeom prst="rect">
            <a:avLst/>
          </a:prstGeom>
        </p:spPr>
        <p:txBody>
          <a:bodyPr vert="horz" lIns="93233" tIns="46616" rIns="93233" bIns="46616" rtlCol="0"/>
          <a:lstStyle>
            <a:lvl1pPr algn="r">
              <a:defRPr sz="1200"/>
            </a:lvl1pPr>
          </a:lstStyle>
          <a:p>
            <a:fld id="{81E543AA-03C4-43D4-BD2F-66273F872BE4}" type="datetimeFigureOut">
              <a:rPr lang="en-US" smtClean="0"/>
              <a:t>5/18/2015</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233" tIns="46616" rIns="93233" bIns="46616" rtlCol="0" anchor="ctr"/>
          <a:lstStyle/>
          <a:p>
            <a:endParaRPr lang="en-US"/>
          </a:p>
        </p:txBody>
      </p:sp>
      <p:sp>
        <p:nvSpPr>
          <p:cNvPr id="5" name="Notes Placeholder 4"/>
          <p:cNvSpPr>
            <a:spLocks noGrp="1"/>
          </p:cNvSpPr>
          <p:nvPr>
            <p:ph type="body" sz="quarter" idx="3"/>
          </p:nvPr>
        </p:nvSpPr>
        <p:spPr>
          <a:xfrm>
            <a:off x="710248" y="4459807"/>
            <a:ext cx="5681980" cy="4224574"/>
          </a:xfrm>
          <a:prstGeom prst="rect">
            <a:avLst/>
          </a:prstGeom>
        </p:spPr>
        <p:txBody>
          <a:bodyPr vert="horz" lIns="93233" tIns="46616" rIns="93233" bIns="466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8012"/>
            <a:ext cx="3077739" cy="468864"/>
          </a:xfrm>
          <a:prstGeom prst="rect">
            <a:avLst/>
          </a:prstGeom>
        </p:spPr>
        <p:txBody>
          <a:bodyPr vert="horz" lIns="93233" tIns="46616" rIns="93233" bIns="46616"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8012"/>
            <a:ext cx="3077739" cy="468864"/>
          </a:xfrm>
          <a:prstGeom prst="rect">
            <a:avLst/>
          </a:prstGeom>
        </p:spPr>
        <p:txBody>
          <a:bodyPr vert="horz" lIns="93233" tIns="46616" rIns="93233" bIns="46616" rtlCol="0" anchor="b"/>
          <a:lstStyle>
            <a:lvl1pPr algn="r">
              <a:defRPr sz="1200"/>
            </a:lvl1pPr>
          </a:lstStyle>
          <a:p>
            <a:fld id="{136019C7-A895-425E-AC73-E0A8FF087A02}" type="slidenum">
              <a:rPr lang="en-US" smtClean="0"/>
              <a:t>‹#›</a:t>
            </a:fld>
            <a:endParaRPr lang="en-US"/>
          </a:p>
        </p:txBody>
      </p:sp>
    </p:spTree>
    <p:extLst>
      <p:ext uri="{BB962C8B-B14F-4D97-AF65-F5344CB8AC3E}">
        <p14:creationId xmlns:p14="http://schemas.microsoft.com/office/powerpoint/2010/main" val="3675736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3B412B3-DB91-4D1E-9C49-9A939933851D}" type="datetimeFigureOut">
              <a:rPr lang="en-US" smtClean="0"/>
              <a:t>5/18/2015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F08DB7-D0EB-4EE7-B4FD-572B352A177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412B3-DB91-4D1E-9C49-9A939933851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412B3-DB91-4D1E-9C49-9A939933851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B412B3-DB91-4D1E-9C49-9A939933851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B412B3-DB91-4D1E-9C49-9A939933851D}" type="datetimeFigureOut">
              <a:rPr lang="en-US" smtClean="0"/>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F08DB7-D0EB-4EE7-B4FD-572B352A177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B412B3-DB91-4D1E-9C49-9A939933851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B412B3-DB91-4D1E-9C49-9A939933851D}" type="datetimeFigureOut">
              <a:rPr lang="en-US" smtClean="0"/>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B412B3-DB91-4D1E-9C49-9A939933851D}" type="datetimeFigureOut">
              <a:rPr lang="en-US" smtClean="0"/>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412B3-DB91-4D1E-9C49-9A939933851D}" type="datetimeFigureOut">
              <a:rPr lang="en-US" smtClean="0"/>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3B412B3-DB91-4D1E-9C49-9A939933851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F08DB7-D0EB-4EE7-B4FD-572B352A17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B412B3-DB91-4D1E-9C49-9A939933851D}" type="datetimeFigureOut">
              <a:rPr lang="en-US" smtClean="0"/>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F08DB7-D0EB-4EE7-B4FD-572B352A177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B412B3-DB91-4D1E-9C49-9A939933851D}" type="datetimeFigureOut">
              <a:rPr lang="en-US" smtClean="0"/>
              <a:t>5/18/2015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F08DB7-D0EB-4EE7-B4FD-572B352A177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8.xml"/><Relationship Id="rId5" Type="http://schemas.openxmlformats.org/officeDocument/2006/relationships/hyperlink" Target="mailto:trumpetglory@aol.com"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pPr lvl="0">
              <a:spcBef>
                <a:spcPct val="20000"/>
              </a:spcBef>
            </a:pPr>
            <a:r>
              <a:rPr lang="en-US" sz="1600" b="1" i="1" dirty="0" smtClean="0">
                <a:solidFill>
                  <a:prstClr val="black"/>
                </a:solidFill>
                <a:ea typeface="+mn-ea"/>
                <a:cs typeface="+mn-cs"/>
              </a:rPr>
              <a:t>Session  1   </a:t>
            </a:r>
            <a:r>
              <a:rPr lang="en-US" sz="1600" b="1" i="1" dirty="0" smtClean="0">
                <a:solidFill>
                  <a:srgbClr val="FF0000"/>
                </a:solidFill>
                <a:ea typeface="+mn-ea"/>
                <a:cs typeface="+mn-cs"/>
              </a:rPr>
              <a:t> </a:t>
            </a:r>
            <a:r>
              <a:rPr lang="en-US" sz="1300" b="1" i="1" dirty="0">
                <a:solidFill>
                  <a:prstClr val="black"/>
                </a:solidFill>
                <a:ea typeface="+mn-ea"/>
                <a:cs typeface="+mn-cs"/>
              </a:rPr>
              <a:t/>
            </a:r>
            <a:br>
              <a:rPr lang="en-US" sz="1300" b="1" i="1" dirty="0">
                <a:solidFill>
                  <a:prstClr val="black"/>
                </a:solidFill>
                <a:ea typeface="+mn-ea"/>
                <a:cs typeface="+mn-cs"/>
              </a:rPr>
            </a:br>
            <a:r>
              <a:rPr lang="en-US" sz="2200" b="1" dirty="0" smtClean="0"/>
              <a:t>Jew and Gentile Ezekiel 47:21-23 </a:t>
            </a:r>
            <a:br>
              <a:rPr lang="en-US" sz="2200" b="1" dirty="0" smtClean="0"/>
            </a:br>
            <a:r>
              <a:rPr lang="en-US" sz="2200" b="1" dirty="0" smtClean="0"/>
              <a:t>Hebraic Interpretation of the Word and the Glory Conference</a:t>
            </a:r>
            <a:endParaRPr lang="en-US" sz="2200" b="1" dirty="0"/>
          </a:p>
        </p:txBody>
      </p:sp>
      <p:sp>
        <p:nvSpPr>
          <p:cNvPr id="3" name="Content Placeholder 2"/>
          <p:cNvSpPr>
            <a:spLocks noGrp="1"/>
          </p:cNvSpPr>
          <p:nvPr>
            <p:ph sz="half" idx="1"/>
          </p:nvPr>
        </p:nvSpPr>
        <p:spPr>
          <a:xfrm>
            <a:off x="457200" y="1219200"/>
            <a:ext cx="3962400" cy="5638800"/>
          </a:xfrm>
        </p:spPr>
        <p:txBody>
          <a:bodyPr>
            <a:normAutofit fontScale="25000" lnSpcReduction="20000"/>
          </a:bodyPr>
          <a:lstStyle/>
          <a:p>
            <a:pPr marL="0" marR="0">
              <a:lnSpc>
                <a:spcPct val="115000"/>
              </a:lnSpc>
              <a:spcBef>
                <a:spcPts val="0"/>
              </a:spcBef>
              <a:spcAft>
                <a:spcPts val="1000"/>
              </a:spcAft>
            </a:pPr>
            <a:r>
              <a:rPr lang="en-US" sz="4000" dirty="0" smtClean="0">
                <a:ea typeface="Calibri"/>
                <a:cs typeface="Times New Roman"/>
              </a:rPr>
              <a:t>"</a:t>
            </a:r>
            <a:r>
              <a:rPr lang="en-US" sz="4000" dirty="0">
                <a:ea typeface="Calibri"/>
                <a:cs typeface="Times New Roman"/>
              </a:rPr>
              <a:t>Has the true Jesus been hidden from you for 2000 years?. "Are you really understanding the Bible for all it's worth?</a:t>
            </a:r>
          </a:p>
          <a:p>
            <a:pPr marL="0" marR="0">
              <a:lnSpc>
                <a:spcPct val="115000"/>
              </a:lnSpc>
              <a:spcBef>
                <a:spcPts val="0"/>
              </a:spcBef>
              <a:spcAft>
                <a:spcPts val="1000"/>
              </a:spcAft>
            </a:pPr>
            <a:r>
              <a:rPr lang="en-US" sz="4000" dirty="0">
                <a:ea typeface="Calibri"/>
                <a:cs typeface="Times New Roman"/>
              </a:rPr>
              <a:t> You have a rare opportunity to discover the Jewish roots of Christianity, as Jewish Voice Ministries International Staff Evangelist Jack Zimmerman joins us in Series 1 of the Hebraic interpretation of the word and the entering the Glory conference.   </a:t>
            </a:r>
          </a:p>
          <a:p>
            <a:pPr marL="0" marR="0">
              <a:lnSpc>
                <a:spcPct val="115000"/>
              </a:lnSpc>
              <a:spcBef>
                <a:spcPts val="0"/>
              </a:spcBef>
              <a:spcAft>
                <a:spcPts val="1000"/>
              </a:spcAft>
            </a:pPr>
            <a:r>
              <a:rPr lang="en-US" sz="4000" dirty="0">
                <a:ea typeface="Calibri"/>
                <a:cs typeface="Times New Roman"/>
              </a:rPr>
              <a:t> Rabbi / Pastor Jack Zimmerman is a Jewish man who came to faith in Jesus in 1988. He holds the unique distinction of being an Ordained Pastor, a Rabbi for Messianic Congregation Tree of Life in Phoenix, and Staff Evangelist for Jewish Voice Ministries International.</a:t>
            </a:r>
          </a:p>
          <a:p>
            <a:pPr marL="0" marR="0">
              <a:lnSpc>
                <a:spcPct val="115000"/>
              </a:lnSpc>
              <a:spcBef>
                <a:spcPts val="0"/>
              </a:spcBef>
              <a:spcAft>
                <a:spcPts val="1000"/>
              </a:spcAft>
            </a:pPr>
            <a:r>
              <a:rPr lang="en-US" sz="4000" dirty="0">
                <a:ea typeface="Calibri"/>
                <a:cs typeface="Times New Roman"/>
              </a:rPr>
              <a:t> A highly effective communicator, Jack was used by the Lord in the secular arena to equip him for work in the ministry: His career began with ABC television in New York, where he served as the stand-up comedian / audience warm-up host for a live TV show. Jack would later host his own television segment, as well as a morning radio co-host in New York and Florida.</a:t>
            </a:r>
          </a:p>
          <a:p>
            <a:pPr marL="0" marR="0">
              <a:lnSpc>
                <a:spcPct val="115000"/>
              </a:lnSpc>
              <a:spcBef>
                <a:spcPts val="0"/>
              </a:spcBef>
              <a:spcAft>
                <a:spcPts val="1000"/>
              </a:spcAft>
            </a:pPr>
            <a:r>
              <a:rPr lang="en-US" sz="4000" dirty="0">
                <a:ea typeface="Calibri"/>
                <a:cs typeface="Times New Roman"/>
              </a:rPr>
              <a:t> An award winning news reporter, Jack   interviewed state and world leaders, including the President.</a:t>
            </a:r>
          </a:p>
          <a:p>
            <a:pPr marL="0" marR="0">
              <a:lnSpc>
                <a:spcPct val="115000"/>
              </a:lnSpc>
              <a:spcBef>
                <a:spcPts val="0"/>
              </a:spcBef>
              <a:spcAft>
                <a:spcPts val="1000"/>
              </a:spcAft>
            </a:pPr>
            <a:r>
              <a:rPr lang="en-US" sz="4000" dirty="0">
                <a:ea typeface="Calibri"/>
                <a:cs typeface="Times New Roman"/>
              </a:rPr>
              <a:t> With his background in comedy, he is a dynamic teacher who naturally combines humor as well as great theological depth, in imparting the scriptures. As a Pastor and Rabbi knowledgeable in Hebrew, he understands the Bible from a Roman Greco viewpoint, as well as from its Hebraic origins, and helps his audience to understand and see the transition from one to the other. He has taught Bible classes throughout the United States, as well as at theological universities in Russia and The Ukraine. Jack also is a frequent guest speaker at conferences and events.</a:t>
            </a:r>
          </a:p>
          <a:p>
            <a:pPr marL="0" marR="0">
              <a:lnSpc>
                <a:spcPct val="115000"/>
              </a:lnSpc>
              <a:spcBef>
                <a:spcPts val="0"/>
              </a:spcBef>
              <a:spcAft>
                <a:spcPts val="1000"/>
              </a:spcAft>
            </a:pPr>
            <a:r>
              <a:rPr lang="en-US" sz="4000" dirty="0">
                <a:ea typeface="Calibri"/>
                <a:cs typeface="Times New Roman"/>
              </a:rPr>
              <a:t> Jack holds a degree in Journalism / Radio TV Communications from the City University of New York, and resides in the Phoenix area with his wife Sandie, and their children Jordan, Ryan and Casey. </a:t>
            </a:r>
            <a:r>
              <a:rPr lang="en-US" sz="4000" dirty="0" smtClean="0">
                <a:ea typeface="Calibri"/>
                <a:cs typeface="Times New Roman"/>
              </a:rPr>
              <a:t>   </a:t>
            </a:r>
            <a:r>
              <a:rPr lang="en-US" sz="4000" b="1" dirty="0" smtClean="0">
                <a:latin typeface="Lucida Sans"/>
                <a:ea typeface="+mj-ea"/>
                <a:cs typeface="+mj-cs"/>
              </a:rPr>
              <a:t>congregrationtreeoflife.com</a:t>
            </a:r>
            <a:endParaRPr lang="en-US" sz="4000" b="1" dirty="0">
              <a:ea typeface="Calibri"/>
              <a:cs typeface="Times New Roman"/>
            </a:endParaRPr>
          </a:p>
          <a:p>
            <a:endParaRPr lang="en-US" dirty="0"/>
          </a:p>
        </p:txBody>
      </p:sp>
      <p:pic>
        <p:nvPicPr>
          <p:cNvPr id="1026" name="Picture 2" descr="C:\Users\owner\Pictures\Rabbi_Jack_00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5105400" y="1295400"/>
            <a:ext cx="3104804" cy="35121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owner\AppData\Local\Microsoft\Windows\Temporary Internet Files\Content.IE5\J9PT9XVB\MC900239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5294781"/>
            <a:ext cx="1805026" cy="107533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105400" y="5107150"/>
            <a:ext cx="2286000" cy="340093"/>
          </a:xfrm>
          <a:prstGeom prst="rect">
            <a:avLst/>
          </a:prstGeom>
        </p:spPr>
        <p:txBody>
          <a:bodyPr wrap="square">
            <a:spAutoFit/>
          </a:bodyPr>
          <a:lstStyle/>
          <a:p>
            <a:pPr algn="ctr">
              <a:lnSpc>
                <a:spcPct val="115000"/>
              </a:lnSpc>
              <a:spcAft>
                <a:spcPts val="1000"/>
              </a:spcAft>
              <a:buClr>
                <a:srgbClr val="6BB1C9"/>
              </a:buClr>
              <a:buSzPct val="95000"/>
            </a:pPr>
            <a:r>
              <a:rPr lang="en-US" sz="1400" dirty="0" smtClean="0">
                <a:solidFill>
                  <a:prstClr val="black"/>
                </a:solidFill>
                <a:ea typeface="Calibri"/>
                <a:cs typeface="Times New Roman"/>
              </a:rPr>
              <a:t>Rabbi </a:t>
            </a:r>
            <a:r>
              <a:rPr lang="en-US" sz="1400" dirty="0">
                <a:solidFill>
                  <a:prstClr val="black"/>
                </a:solidFill>
                <a:ea typeface="Calibri"/>
                <a:cs typeface="Times New Roman"/>
              </a:rPr>
              <a:t>Jack Zimmerman </a:t>
            </a:r>
          </a:p>
        </p:txBody>
      </p:sp>
    </p:spTree>
    <p:extLst>
      <p:ext uri="{BB962C8B-B14F-4D97-AF65-F5344CB8AC3E}">
        <p14:creationId xmlns:p14="http://schemas.microsoft.com/office/powerpoint/2010/main" val="1264198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3200400" cy="1661780"/>
          </a:xfrm>
        </p:spPr>
        <p:txBody>
          <a:bodyPr>
            <a:normAutofit fontScale="90000"/>
          </a:bodyPr>
          <a:lstStyle/>
          <a:p>
            <a:pPr lvl="0" algn="ctr">
              <a:spcBef>
                <a:spcPct val="20000"/>
              </a:spcBef>
            </a:pPr>
            <a:r>
              <a:rPr lang="en-US" sz="1200" dirty="0" smtClean="0"/>
              <a:t/>
            </a:r>
            <a:br>
              <a:rPr lang="en-US" sz="1200" dirty="0" smtClean="0"/>
            </a:br>
            <a:r>
              <a:rPr lang="en-US" sz="1200" dirty="0"/>
              <a:t/>
            </a:r>
            <a:br>
              <a:rPr lang="en-US" sz="1200" dirty="0"/>
            </a:br>
            <a:r>
              <a:rPr lang="en-US" sz="1600" b="1" dirty="0" smtClean="0"/>
              <a:t>Venue: Tree of Life Congregation </a:t>
            </a:r>
            <a:br>
              <a:rPr lang="en-US" sz="1600" b="1" dirty="0" smtClean="0"/>
            </a:br>
            <a:r>
              <a:rPr lang="en-US" sz="1600" b="1" dirty="0" smtClean="0"/>
              <a:t>5334 E Thunderbird Rd</a:t>
            </a:r>
            <a:br>
              <a:rPr lang="en-US" sz="1600" b="1" dirty="0" smtClean="0"/>
            </a:br>
            <a:r>
              <a:rPr lang="en-US" sz="1600" b="1" dirty="0" smtClean="0"/>
              <a:t>Scottsdale , AZ  85254</a:t>
            </a:r>
            <a:r>
              <a:rPr lang="en-US" sz="1200" b="1" dirty="0" smtClean="0"/>
              <a:t/>
            </a:r>
            <a:br>
              <a:rPr lang="en-US" sz="1200" b="1" dirty="0" smtClean="0"/>
            </a:br>
            <a:r>
              <a:rPr lang="en-US" sz="1200" b="1" dirty="0" smtClean="0"/>
              <a:t/>
            </a:r>
            <a:br>
              <a:rPr lang="en-US" sz="1200" b="1" dirty="0" smtClean="0"/>
            </a:br>
            <a:r>
              <a:rPr lang="en-US" sz="1300" dirty="0">
                <a:solidFill>
                  <a:prstClr val="black"/>
                </a:solidFill>
                <a:latin typeface="Book Antiqua"/>
                <a:ea typeface="+mn-ea"/>
                <a:cs typeface="+mn-cs"/>
              </a:rPr>
              <a:t>No fee  registration  on line or at door </a:t>
            </a:r>
            <a:r>
              <a:rPr lang="en-US" sz="1300" dirty="0" smtClean="0">
                <a:solidFill>
                  <a:prstClr val="black"/>
                </a:solidFill>
                <a:latin typeface="Book Antiqua"/>
                <a:ea typeface="+mn-ea"/>
                <a:cs typeface="+mn-cs"/>
              </a:rPr>
              <a:t/>
            </a:r>
            <a:br>
              <a:rPr lang="en-US" sz="1300" dirty="0" smtClean="0">
                <a:solidFill>
                  <a:prstClr val="black"/>
                </a:solidFill>
                <a:latin typeface="Book Antiqua"/>
                <a:ea typeface="+mn-ea"/>
                <a:cs typeface="+mn-cs"/>
              </a:rPr>
            </a:br>
            <a:r>
              <a:rPr lang="en-US" sz="1300" dirty="0" smtClean="0">
                <a:latin typeface="Calibri"/>
                <a:ea typeface="Calibri"/>
                <a:cs typeface="Times New Roman"/>
              </a:rPr>
              <a:t> </a:t>
            </a:r>
            <a:r>
              <a:rPr lang="en-US" sz="1800" u="sng" dirty="0" smtClean="0">
                <a:latin typeface="Calibri"/>
                <a:ea typeface="Calibri"/>
                <a:cs typeface="Times New Roman"/>
              </a:rPr>
              <a:t>www.onekeyministries.org</a:t>
            </a:r>
            <a:r>
              <a:rPr lang="en-US" sz="1200" dirty="0">
                <a:solidFill>
                  <a:prstClr val="black"/>
                </a:solidFill>
                <a:latin typeface="Book Antiqua"/>
                <a:ea typeface="+mn-ea"/>
                <a:cs typeface="+mn-cs"/>
              </a:rPr>
              <a:t/>
            </a:r>
            <a:br>
              <a:rPr lang="en-US" sz="1200" dirty="0">
                <a:solidFill>
                  <a:prstClr val="black"/>
                </a:solidFill>
                <a:latin typeface="Book Antiqua"/>
                <a:ea typeface="+mn-ea"/>
                <a:cs typeface="+mn-cs"/>
              </a:rPr>
            </a:br>
            <a:r>
              <a:rPr lang="en-US" sz="1200" b="1" dirty="0" smtClean="0"/>
              <a:t/>
            </a:r>
            <a:br>
              <a:rPr lang="en-US" sz="1200" b="1" dirty="0" smtClean="0"/>
            </a:br>
            <a:endParaRPr lang="en-US" sz="1200" b="1" dirty="0"/>
          </a:p>
        </p:txBody>
      </p:sp>
      <p:sp>
        <p:nvSpPr>
          <p:cNvPr id="4" name="Text Placeholder 3"/>
          <p:cNvSpPr>
            <a:spLocks noGrp="1"/>
          </p:cNvSpPr>
          <p:nvPr>
            <p:ph type="body" idx="2"/>
          </p:nvPr>
        </p:nvSpPr>
        <p:spPr>
          <a:xfrm>
            <a:off x="304800" y="1838325"/>
            <a:ext cx="2819400" cy="3827687"/>
          </a:xfrm>
        </p:spPr>
        <p:txBody>
          <a:bodyPr>
            <a:normAutofit/>
          </a:bodyPr>
          <a:lstStyle/>
          <a:p>
            <a:endParaRPr lang="en-US" dirty="0">
              <a:latin typeface="Arial Rounded MT Bold" panose="020F0704030504030204" pitchFamily="34" charset="0"/>
            </a:endParaRPr>
          </a:p>
          <a:p>
            <a:pPr lvl="0" algn="ctr">
              <a:buClr>
                <a:srgbClr val="6BB1C9"/>
              </a:buClr>
            </a:pPr>
            <a:r>
              <a:rPr lang="en-US" sz="1300" i="1" dirty="0">
                <a:solidFill>
                  <a:prstClr val="black"/>
                </a:solidFill>
                <a:latin typeface="Arial Rounded MT Bold" panose="020F0704030504030204" pitchFamily="34" charset="0"/>
              </a:rPr>
              <a:t>This will be </a:t>
            </a:r>
            <a:r>
              <a:rPr lang="en-US" sz="1300" i="1" u="sng" dirty="0">
                <a:solidFill>
                  <a:prstClr val="black"/>
                </a:solidFill>
                <a:latin typeface="Arial Rounded MT Bold" panose="020F0704030504030204" pitchFamily="34" charset="0"/>
              </a:rPr>
              <a:t>Session 1 </a:t>
            </a:r>
            <a:r>
              <a:rPr lang="en-US" sz="1300" i="1" dirty="0">
                <a:solidFill>
                  <a:prstClr val="black"/>
                </a:solidFill>
                <a:latin typeface="Arial Rounded MT Bold" panose="020F0704030504030204" pitchFamily="34" charset="0"/>
              </a:rPr>
              <a:t>of the Hebraic interpretation of Scripture and the Glory series.  Your ministry of prayer will draw from these wells of knowledge.   Our vision is to offer  the attendee exposure to Scripture explained within the realms of Hebrew ancient culture and help empower you for a deeper ministry of prayer and intercession</a:t>
            </a:r>
            <a:r>
              <a:rPr lang="en-US" sz="1300" dirty="0">
                <a:solidFill>
                  <a:prstClr val="black"/>
                </a:solidFill>
                <a:latin typeface="Arial Rounded MT Bold" panose="020F0704030504030204" pitchFamily="34" charset="0"/>
              </a:rPr>
              <a:t>. </a:t>
            </a:r>
            <a:endParaRPr lang="en-US" sz="1300" dirty="0" smtClean="0">
              <a:solidFill>
                <a:prstClr val="black"/>
              </a:solidFill>
              <a:latin typeface="Arial Rounded MT Bold" panose="020F0704030504030204" pitchFamily="34" charset="0"/>
            </a:endParaRPr>
          </a:p>
          <a:p>
            <a:pPr lvl="0" algn="ctr">
              <a:buClr>
                <a:srgbClr val="6BB1C9"/>
              </a:buClr>
            </a:pPr>
            <a:endParaRPr lang="en-US" sz="1300" dirty="0">
              <a:solidFill>
                <a:prstClr val="black"/>
              </a:solidFill>
              <a:latin typeface="Arial Rounded MT Bold" panose="020F0704030504030204" pitchFamily="34" charset="0"/>
            </a:endParaRPr>
          </a:p>
          <a:p>
            <a:pPr lvl="0" algn="ctr">
              <a:buClr>
                <a:srgbClr val="7F8FA9"/>
              </a:buClr>
            </a:pPr>
            <a:r>
              <a:rPr lang="en-US" sz="1300" b="1" i="1" dirty="0">
                <a:solidFill>
                  <a:srgbClr val="002060"/>
                </a:solidFill>
              </a:rPr>
              <a:t>Come journey with us this weekend and explore your call to prayer</a:t>
            </a:r>
          </a:p>
          <a:p>
            <a:endParaRPr lang="en-US" dirty="0"/>
          </a:p>
        </p:txBody>
      </p:sp>
      <p:sp>
        <p:nvSpPr>
          <p:cNvPr id="3" name="Content Placeholder 2"/>
          <p:cNvSpPr>
            <a:spLocks noGrp="1"/>
          </p:cNvSpPr>
          <p:nvPr>
            <p:ph sz="half" idx="1"/>
          </p:nvPr>
        </p:nvSpPr>
        <p:spPr>
          <a:xfrm>
            <a:off x="3505200" y="0"/>
            <a:ext cx="3543300" cy="3657600"/>
          </a:xfrm>
        </p:spPr>
        <p:txBody>
          <a:bodyPr>
            <a:noAutofit/>
          </a:bodyPr>
          <a:lstStyle/>
          <a:p>
            <a:pPr marL="0" indent="0" algn="ctr">
              <a:buNone/>
            </a:pPr>
            <a:endParaRPr lang="en-US" sz="1200" b="1" i="1" dirty="0"/>
          </a:p>
          <a:p>
            <a:pPr marL="0" indent="0" algn="ctr">
              <a:buNone/>
            </a:pPr>
            <a:r>
              <a:rPr lang="en-US" sz="1200" dirty="0" smtClean="0">
                <a:solidFill>
                  <a:srgbClr val="000000"/>
                </a:solidFill>
                <a:latin typeface="Comic Sans MS, sans-serif"/>
              </a:rPr>
              <a:t>Rev</a:t>
            </a:r>
            <a:r>
              <a:rPr lang="en-US" sz="1200" dirty="0">
                <a:solidFill>
                  <a:srgbClr val="000000"/>
                </a:solidFill>
                <a:latin typeface="Comic Sans MS, sans-serif"/>
              </a:rPr>
              <a:t>. Ruth Carneal is a prophetic voice of the hour.  She resides in Phoenix, AZ under the leadership of Dr. Michael Maiden.  She has ministered in over 75 nations as well as leading mission teams around the world with a focus on </a:t>
            </a:r>
            <a:r>
              <a:rPr lang="en-US" sz="1200" dirty="0" smtClean="0">
                <a:solidFill>
                  <a:srgbClr val="000000"/>
                </a:solidFill>
                <a:latin typeface="Comic Sans MS, sans-serif"/>
              </a:rPr>
              <a:t>blessing Israel</a:t>
            </a:r>
            <a:r>
              <a:rPr lang="en-US" sz="1200" dirty="0">
                <a:solidFill>
                  <a:srgbClr val="000000"/>
                </a:solidFill>
                <a:latin typeface="Comic Sans MS, sans-serif"/>
              </a:rPr>
              <a:t>.  She leads two weekly prophetic prayer services with a special emphasis praying for Israel and our nation through prophetic declaration and the new song.  As she ministers you will be challenged to arise above limitations.  You will laugh and cry over the testimonies of supernatural encounters and prophetic adventures.  Be ready for a life-changing fresh word.</a:t>
            </a:r>
            <a:r>
              <a:rPr lang="en-US" sz="1200" b="1" i="1" dirty="0" smtClean="0"/>
              <a:t> </a:t>
            </a:r>
            <a:endParaRPr lang="en-US" sz="1200" dirty="0" smtClean="0"/>
          </a:p>
          <a:p>
            <a:pPr marL="0" indent="0" algn="ctr">
              <a:buNone/>
            </a:pPr>
            <a:endParaRPr lang="en-US" sz="1200" dirty="0" smtClean="0"/>
          </a:p>
          <a:p>
            <a:pPr marL="0" indent="0" algn="ctr">
              <a:buNone/>
            </a:pPr>
            <a:r>
              <a:rPr lang="en-US" sz="1200" dirty="0" smtClean="0"/>
              <a:t> </a:t>
            </a:r>
            <a:endParaRPr lang="en-US" sz="1200" b="1" i="1" dirty="0" smtClean="0"/>
          </a:p>
          <a:p>
            <a:pPr marL="0" indent="0">
              <a:buNone/>
            </a:pPr>
            <a:endParaRPr lang="en-US" sz="1200" dirty="0"/>
          </a:p>
          <a:p>
            <a:pPr marL="0" indent="0">
              <a:buNone/>
            </a:pPr>
            <a:endParaRPr lang="en-US" sz="1200" dirty="0" smtClean="0"/>
          </a:p>
          <a:p>
            <a:pPr marL="0" indent="0">
              <a:buNone/>
            </a:pPr>
            <a:endParaRPr lang="en-US" sz="1200" dirty="0" smtClean="0"/>
          </a:p>
          <a:p>
            <a:pPr marL="0" indent="0">
              <a:buNone/>
            </a:pPr>
            <a:endParaRPr lang="en-US" sz="1200" dirty="0"/>
          </a:p>
          <a:p>
            <a:pPr marL="0" lvl="0" indent="0" algn="ctr">
              <a:buNone/>
            </a:pPr>
            <a:endParaRPr lang="en-US" sz="1200" dirty="0" smtClean="0">
              <a:solidFill>
                <a:prstClr val="black"/>
              </a:solidFill>
            </a:endParaRPr>
          </a:p>
          <a:p>
            <a:pPr marL="0" lvl="0" indent="0" algn="ctr">
              <a:buNone/>
            </a:pPr>
            <a:endParaRPr lang="en-US" sz="1200" dirty="0" smtClean="0">
              <a:solidFill>
                <a:prstClr val="black"/>
              </a:solidFill>
            </a:endParaRPr>
          </a:p>
          <a:p>
            <a:pPr marL="0" lvl="0" indent="0" algn="ctr">
              <a:buNone/>
            </a:pPr>
            <a:endParaRPr lang="en-US" sz="1200" dirty="0" smtClean="0">
              <a:solidFill>
                <a:prstClr val="black"/>
              </a:solidFill>
            </a:endParaRPr>
          </a:p>
          <a:p>
            <a:pPr marL="0" lvl="0" indent="0" algn="ctr">
              <a:buNone/>
            </a:pPr>
            <a:endParaRPr lang="en-US" sz="1200" dirty="0">
              <a:solidFill>
                <a:prstClr val="black"/>
              </a:solidFill>
            </a:endParaRPr>
          </a:p>
          <a:p>
            <a:pPr marL="0" lvl="0" indent="0" algn="ctr">
              <a:buNone/>
            </a:pPr>
            <a:endParaRPr lang="en-US" sz="1200" dirty="0" smtClean="0">
              <a:solidFill>
                <a:prstClr val="black"/>
              </a:solidFill>
            </a:endParaRPr>
          </a:p>
          <a:p>
            <a:pPr marL="0" lvl="0" indent="0" algn="ctr">
              <a:buNone/>
            </a:pPr>
            <a:endParaRPr lang="en-US" sz="1200" b="1" dirty="0"/>
          </a:p>
        </p:txBody>
      </p:sp>
      <p:pic>
        <p:nvPicPr>
          <p:cNvPr id="2054" name="Picture 6" descr="C:\Users\owner\AppData\Local\Microsoft\Windows\Temporary Internet Files\Content.IE5\IIHRBG7Q\MC9000480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5666012"/>
            <a:ext cx="902419" cy="98746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6200" y="3886200"/>
            <a:ext cx="1032950" cy="15430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4696" y="496629"/>
            <a:ext cx="1335087" cy="154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257800" y="3276600"/>
            <a:ext cx="3581400" cy="2659190"/>
          </a:xfrm>
          <a:prstGeom prst="rect">
            <a:avLst/>
          </a:prstGeom>
        </p:spPr>
        <p:txBody>
          <a:bodyPr wrap="square">
            <a:spAutoFit/>
          </a:bodyPr>
          <a:lstStyle/>
          <a:p>
            <a:pPr lvl="0" algn="ctr">
              <a:spcBef>
                <a:spcPct val="20000"/>
              </a:spcBef>
              <a:buClr>
                <a:srgbClr val="7F8FA9"/>
              </a:buClr>
              <a:buSzPct val="95000"/>
            </a:pPr>
            <a:r>
              <a:rPr lang="en-US" sz="1200" dirty="0">
                <a:solidFill>
                  <a:prstClr val="black"/>
                </a:solidFill>
              </a:rPr>
              <a:t>Dr Velma Clopton spent her earlier years on the ground floor with the David Wilkerson NY  street ministry. The prophetic mantle on her life lead to the establishment of the Global Prophetic Ministry, an accredited school of ministry that she serves as Founder  and Chief instructor. The couple served over 15 years as Senior Pastors  in Detroit.   Ministry to women and intercessors training is a passion and she has nurtured many into  maturity of their calling.  Phoenix is now home, moved here recently by divine direction and speaks at local churches.   The school will be accepting students in the near future.</a:t>
            </a:r>
          </a:p>
          <a:p>
            <a:pPr lvl="0" algn="ctr">
              <a:spcBef>
                <a:spcPct val="20000"/>
              </a:spcBef>
              <a:buClr>
                <a:srgbClr val="7F8FA9"/>
              </a:buClr>
              <a:buSzPct val="95000"/>
            </a:pPr>
            <a:endParaRPr lang="en-US" sz="900" dirty="0">
              <a:solidFill>
                <a:prstClr val="black"/>
              </a:solidFill>
            </a:endParaRPr>
          </a:p>
        </p:txBody>
      </p:sp>
      <p:sp>
        <p:nvSpPr>
          <p:cNvPr id="8" name="Rectangle 7"/>
          <p:cNvSpPr/>
          <p:nvPr/>
        </p:nvSpPr>
        <p:spPr>
          <a:xfrm>
            <a:off x="2209800" y="6159745"/>
            <a:ext cx="4984896" cy="720197"/>
          </a:xfrm>
          <a:prstGeom prst="rect">
            <a:avLst/>
          </a:prstGeom>
        </p:spPr>
        <p:txBody>
          <a:bodyPr wrap="square">
            <a:spAutoFit/>
          </a:bodyPr>
          <a:lstStyle/>
          <a:p>
            <a:pPr lvl="0" algn="ctr">
              <a:spcBef>
                <a:spcPct val="20000"/>
              </a:spcBef>
              <a:buClr>
                <a:srgbClr val="7F8FA9"/>
              </a:buClr>
              <a:buSzPct val="95000"/>
            </a:pPr>
            <a:r>
              <a:rPr lang="en-US" sz="1200" b="1" dirty="0"/>
              <a:t>Presented by Ruth Carneal Ministries and One Key Ministries</a:t>
            </a:r>
          </a:p>
          <a:p>
            <a:pPr lvl="0" algn="ctr">
              <a:spcBef>
                <a:spcPct val="20000"/>
              </a:spcBef>
              <a:buClr>
                <a:srgbClr val="7F8FA9"/>
              </a:buClr>
              <a:buSzPct val="95000"/>
            </a:pPr>
            <a:r>
              <a:rPr lang="en-US" sz="1200" dirty="0">
                <a:hlinkClick r:id="rId5"/>
              </a:rPr>
              <a:t>trumpetglory@aol.com</a:t>
            </a:r>
            <a:r>
              <a:rPr lang="en-US" sz="1200" dirty="0"/>
              <a:t> </a:t>
            </a:r>
          </a:p>
          <a:p>
            <a:pPr lvl="0" algn="ctr">
              <a:spcBef>
                <a:spcPct val="20000"/>
              </a:spcBef>
              <a:buClr>
                <a:srgbClr val="7F8FA9"/>
              </a:buClr>
              <a:buSzPct val="95000"/>
            </a:pPr>
            <a:r>
              <a:rPr lang="en-US" sz="1200" b="1" dirty="0" smtClean="0"/>
              <a:t>  </a:t>
            </a:r>
            <a:endParaRPr lang="en-US" sz="1200" b="1" dirty="0"/>
          </a:p>
        </p:txBody>
      </p:sp>
    </p:spTree>
    <p:extLst>
      <p:ext uri="{BB962C8B-B14F-4D97-AF65-F5344CB8AC3E}">
        <p14:creationId xmlns:p14="http://schemas.microsoft.com/office/powerpoint/2010/main" val="13903226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1379</TotalTime>
  <Words>225</Words>
  <Application>Microsoft Office PowerPoint</Application>
  <PresentationFormat>On-screen Show (4:3)</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Session  1     Jew and Gentile Ezekiel 47:21-23  Hebraic Interpretation of the Word and the Glory Conference</vt:lpstr>
      <vt:lpstr>  Venue: Tree of Life Congregation  5334 E Thunderbird Rd Scottsdale , AZ  85254  No fee  registration  on line or at door   www.onekeyministries.org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139</cp:revision>
  <cp:lastPrinted>2015-02-10T19:58:53Z</cp:lastPrinted>
  <dcterms:created xsi:type="dcterms:W3CDTF">2014-11-26T00:12:02Z</dcterms:created>
  <dcterms:modified xsi:type="dcterms:W3CDTF">2015-05-19T06:18:44Z</dcterms:modified>
</cp:coreProperties>
</file>